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1F15EC9-AE51-4356-9878-D5F1A23D9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620" y="555366"/>
            <a:ext cx="6840760" cy="4980242"/>
          </a:xfrm>
          <a:prstGeom prst="rect">
            <a:avLst/>
          </a:prstGeom>
        </p:spPr>
      </p:pic>
      <p:sp>
        <p:nvSpPr>
          <p:cNvPr id="6" name="フリーフォーム 5"/>
          <p:cNvSpPr/>
          <p:nvPr/>
        </p:nvSpPr>
        <p:spPr>
          <a:xfrm>
            <a:off x="3867926" y="3572880"/>
            <a:ext cx="621000" cy="751304"/>
          </a:xfrm>
          <a:custGeom>
            <a:avLst/>
            <a:gdLst>
              <a:gd name="connsiteX0" fmla="*/ 762000 w 1935480"/>
              <a:gd name="connsiteY0" fmla="*/ 0 h 1478280"/>
              <a:gd name="connsiteX1" fmla="*/ 1935480 w 1935480"/>
              <a:gd name="connsiteY1" fmla="*/ 167640 h 1478280"/>
              <a:gd name="connsiteX2" fmla="*/ 1813560 w 1935480"/>
              <a:gd name="connsiteY2" fmla="*/ 1478280 h 1478280"/>
              <a:gd name="connsiteX3" fmla="*/ 0 w 1935480"/>
              <a:gd name="connsiteY3" fmla="*/ 1021080 h 1478280"/>
              <a:gd name="connsiteX4" fmla="*/ 762000 w 1935480"/>
              <a:gd name="connsiteY4" fmla="*/ 0 h 1478280"/>
              <a:gd name="connsiteX0" fmla="*/ 792088 w 1935480"/>
              <a:gd name="connsiteY0" fmla="*/ 0 h 1806358"/>
              <a:gd name="connsiteX1" fmla="*/ 1935480 w 1935480"/>
              <a:gd name="connsiteY1" fmla="*/ 495718 h 1806358"/>
              <a:gd name="connsiteX2" fmla="*/ 1813560 w 1935480"/>
              <a:gd name="connsiteY2" fmla="*/ 1806358 h 1806358"/>
              <a:gd name="connsiteX3" fmla="*/ 0 w 1935480"/>
              <a:gd name="connsiteY3" fmla="*/ 1349158 h 1806358"/>
              <a:gd name="connsiteX4" fmla="*/ 792088 w 1935480"/>
              <a:gd name="connsiteY4" fmla="*/ 0 h 1806358"/>
              <a:gd name="connsiteX0" fmla="*/ 792088 w 2016224"/>
              <a:gd name="connsiteY0" fmla="*/ 0 h 1806358"/>
              <a:gd name="connsiteX1" fmla="*/ 2016224 w 2016224"/>
              <a:gd name="connsiteY1" fmla="*/ 131231 h 1806358"/>
              <a:gd name="connsiteX2" fmla="*/ 1813560 w 2016224"/>
              <a:gd name="connsiteY2" fmla="*/ 1806358 h 1806358"/>
              <a:gd name="connsiteX3" fmla="*/ 0 w 2016224"/>
              <a:gd name="connsiteY3" fmla="*/ 1349158 h 1806358"/>
              <a:gd name="connsiteX4" fmla="*/ 792088 w 2016224"/>
              <a:gd name="connsiteY4" fmla="*/ 0 h 1806358"/>
              <a:gd name="connsiteX0" fmla="*/ 792088 w 2016224"/>
              <a:gd name="connsiteY0" fmla="*/ 0 h 1837238"/>
              <a:gd name="connsiteX1" fmla="*/ 2016224 w 2016224"/>
              <a:gd name="connsiteY1" fmla="*/ 131231 h 1837238"/>
              <a:gd name="connsiteX2" fmla="*/ 1800200 w 2016224"/>
              <a:gd name="connsiteY2" fmla="*/ 1837238 h 1837238"/>
              <a:gd name="connsiteX3" fmla="*/ 0 w 2016224"/>
              <a:gd name="connsiteY3" fmla="*/ 1349158 h 1837238"/>
              <a:gd name="connsiteX4" fmla="*/ 792088 w 2016224"/>
              <a:gd name="connsiteY4" fmla="*/ 0 h 1837238"/>
              <a:gd name="connsiteX0" fmla="*/ 936104 w 2160240"/>
              <a:gd name="connsiteY0" fmla="*/ 0 h 1837238"/>
              <a:gd name="connsiteX1" fmla="*/ 2160240 w 2160240"/>
              <a:gd name="connsiteY1" fmla="*/ 131231 h 1837238"/>
              <a:gd name="connsiteX2" fmla="*/ 1944216 w 2160240"/>
              <a:gd name="connsiteY2" fmla="*/ 1837238 h 1837238"/>
              <a:gd name="connsiteX3" fmla="*/ 0 w 2160240"/>
              <a:gd name="connsiteY3" fmla="*/ 1115466 h 1837238"/>
              <a:gd name="connsiteX4" fmla="*/ 936104 w 2160240"/>
              <a:gd name="connsiteY4" fmla="*/ 0 h 1837238"/>
              <a:gd name="connsiteX0" fmla="*/ 478904 w 1703040"/>
              <a:gd name="connsiteY0" fmla="*/ 0 h 1837238"/>
              <a:gd name="connsiteX1" fmla="*/ 1703040 w 1703040"/>
              <a:gd name="connsiteY1" fmla="*/ 131231 h 1837238"/>
              <a:gd name="connsiteX2" fmla="*/ 1487016 w 1703040"/>
              <a:gd name="connsiteY2" fmla="*/ 1837238 h 1837238"/>
              <a:gd name="connsiteX3" fmla="*/ 0 w 1703040"/>
              <a:gd name="connsiteY3" fmla="*/ 1046030 h 1837238"/>
              <a:gd name="connsiteX4" fmla="*/ 478904 w 1703040"/>
              <a:gd name="connsiteY4" fmla="*/ 0 h 1837238"/>
              <a:gd name="connsiteX0" fmla="*/ 478904 w 1703040"/>
              <a:gd name="connsiteY0" fmla="*/ 0 h 1365077"/>
              <a:gd name="connsiteX1" fmla="*/ 1703040 w 1703040"/>
              <a:gd name="connsiteY1" fmla="*/ 131231 h 1365077"/>
              <a:gd name="connsiteX2" fmla="*/ 595476 w 1703040"/>
              <a:gd name="connsiteY2" fmla="*/ 1365077 h 1365077"/>
              <a:gd name="connsiteX3" fmla="*/ 0 w 1703040"/>
              <a:gd name="connsiteY3" fmla="*/ 1046030 h 1365077"/>
              <a:gd name="connsiteX4" fmla="*/ 478904 w 1703040"/>
              <a:gd name="connsiteY4" fmla="*/ 0 h 1365077"/>
              <a:gd name="connsiteX0" fmla="*/ 478904 w 621000"/>
              <a:gd name="connsiteY0" fmla="*/ 0 h 1365077"/>
              <a:gd name="connsiteX1" fmla="*/ 621000 w 621000"/>
              <a:gd name="connsiteY1" fmla="*/ 714490 h 1365077"/>
              <a:gd name="connsiteX2" fmla="*/ 595476 w 621000"/>
              <a:gd name="connsiteY2" fmla="*/ 1365077 h 1365077"/>
              <a:gd name="connsiteX3" fmla="*/ 0 w 621000"/>
              <a:gd name="connsiteY3" fmla="*/ 1046030 h 1365077"/>
              <a:gd name="connsiteX4" fmla="*/ 478904 w 621000"/>
              <a:gd name="connsiteY4" fmla="*/ 0 h 1365077"/>
              <a:gd name="connsiteX0" fmla="*/ 509384 w 621000"/>
              <a:gd name="connsiteY0" fmla="*/ 0 h 684609"/>
              <a:gd name="connsiteX1" fmla="*/ 621000 w 621000"/>
              <a:gd name="connsiteY1" fmla="*/ 34022 h 684609"/>
              <a:gd name="connsiteX2" fmla="*/ 595476 w 621000"/>
              <a:gd name="connsiteY2" fmla="*/ 684609 h 684609"/>
              <a:gd name="connsiteX3" fmla="*/ 0 w 621000"/>
              <a:gd name="connsiteY3" fmla="*/ 365562 h 684609"/>
              <a:gd name="connsiteX4" fmla="*/ 509384 w 621000"/>
              <a:gd name="connsiteY4" fmla="*/ 0 h 684609"/>
              <a:gd name="connsiteX0" fmla="*/ 509384 w 621000"/>
              <a:gd name="connsiteY0" fmla="*/ 0 h 684609"/>
              <a:gd name="connsiteX1" fmla="*/ 621000 w 621000"/>
              <a:gd name="connsiteY1" fmla="*/ 34022 h 684609"/>
              <a:gd name="connsiteX2" fmla="*/ 595476 w 621000"/>
              <a:gd name="connsiteY2" fmla="*/ 684609 h 684609"/>
              <a:gd name="connsiteX3" fmla="*/ 384034 w 621000"/>
              <a:gd name="connsiteY3" fmla="*/ 410490 h 684609"/>
              <a:gd name="connsiteX4" fmla="*/ 0 w 621000"/>
              <a:gd name="connsiteY4" fmla="*/ 365562 h 684609"/>
              <a:gd name="connsiteX5" fmla="*/ 509384 w 621000"/>
              <a:gd name="connsiteY5" fmla="*/ 0 h 684609"/>
              <a:gd name="connsiteX0" fmla="*/ 509384 w 621000"/>
              <a:gd name="connsiteY0" fmla="*/ 0 h 684609"/>
              <a:gd name="connsiteX1" fmla="*/ 621000 w 621000"/>
              <a:gd name="connsiteY1" fmla="*/ 34022 h 684609"/>
              <a:gd name="connsiteX2" fmla="*/ 595476 w 621000"/>
              <a:gd name="connsiteY2" fmla="*/ 684609 h 684609"/>
              <a:gd name="connsiteX3" fmla="*/ 384034 w 621000"/>
              <a:gd name="connsiteY3" fmla="*/ 410490 h 684609"/>
              <a:gd name="connsiteX4" fmla="*/ 0 w 621000"/>
              <a:gd name="connsiteY4" fmla="*/ 365562 h 684609"/>
              <a:gd name="connsiteX5" fmla="*/ 509384 w 621000"/>
              <a:gd name="connsiteY5" fmla="*/ 0 h 684609"/>
              <a:gd name="connsiteX0" fmla="*/ 509384 w 621000"/>
              <a:gd name="connsiteY0" fmla="*/ 0 h 684609"/>
              <a:gd name="connsiteX1" fmla="*/ 621000 w 621000"/>
              <a:gd name="connsiteY1" fmla="*/ 34022 h 684609"/>
              <a:gd name="connsiteX2" fmla="*/ 595476 w 621000"/>
              <a:gd name="connsiteY2" fmla="*/ 684609 h 684609"/>
              <a:gd name="connsiteX3" fmla="*/ 384034 w 621000"/>
              <a:gd name="connsiteY3" fmla="*/ 410490 h 684609"/>
              <a:gd name="connsiteX4" fmla="*/ 0 w 621000"/>
              <a:gd name="connsiteY4" fmla="*/ 365562 h 684609"/>
              <a:gd name="connsiteX5" fmla="*/ 509384 w 621000"/>
              <a:gd name="connsiteY5" fmla="*/ 0 h 68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00" h="684609">
                <a:moveTo>
                  <a:pt x="509384" y="0"/>
                </a:moveTo>
                <a:lnTo>
                  <a:pt x="621000" y="34022"/>
                </a:lnTo>
                <a:lnTo>
                  <a:pt x="595476" y="684609"/>
                </a:lnTo>
                <a:cubicBezTo>
                  <a:pt x="499595" y="637212"/>
                  <a:pt x="457055" y="409282"/>
                  <a:pt x="384034" y="410490"/>
                </a:cubicBezTo>
                <a:cubicBezTo>
                  <a:pt x="118863" y="478836"/>
                  <a:pt x="128011" y="380538"/>
                  <a:pt x="0" y="365562"/>
                </a:cubicBezTo>
                <a:lnTo>
                  <a:pt x="509384" y="0"/>
                </a:lnTo>
                <a:close/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フリーフォーム 7"/>
          <p:cNvSpPr/>
          <p:nvPr/>
        </p:nvSpPr>
        <p:spPr>
          <a:xfrm>
            <a:off x="5249930" y="2181142"/>
            <a:ext cx="536138" cy="815908"/>
          </a:xfrm>
          <a:custGeom>
            <a:avLst/>
            <a:gdLst>
              <a:gd name="connsiteX0" fmla="*/ 762000 w 1935480"/>
              <a:gd name="connsiteY0" fmla="*/ 0 h 1478280"/>
              <a:gd name="connsiteX1" fmla="*/ 1935480 w 1935480"/>
              <a:gd name="connsiteY1" fmla="*/ 167640 h 1478280"/>
              <a:gd name="connsiteX2" fmla="*/ 1813560 w 1935480"/>
              <a:gd name="connsiteY2" fmla="*/ 1478280 h 1478280"/>
              <a:gd name="connsiteX3" fmla="*/ 0 w 1935480"/>
              <a:gd name="connsiteY3" fmla="*/ 1021080 h 1478280"/>
              <a:gd name="connsiteX4" fmla="*/ 762000 w 1935480"/>
              <a:gd name="connsiteY4" fmla="*/ 0 h 1478280"/>
              <a:gd name="connsiteX0" fmla="*/ 792088 w 1935480"/>
              <a:gd name="connsiteY0" fmla="*/ 0 h 1806358"/>
              <a:gd name="connsiteX1" fmla="*/ 1935480 w 1935480"/>
              <a:gd name="connsiteY1" fmla="*/ 495718 h 1806358"/>
              <a:gd name="connsiteX2" fmla="*/ 1813560 w 1935480"/>
              <a:gd name="connsiteY2" fmla="*/ 1806358 h 1806358"/>
              <a:gd name="connsiteX3" fmla="*/ 0 w 1935480"/>
              <a:gd name="connsiteY3" fmla="*/ 1349158 h 1806358"/>
              <a:gd name="connsiteX4" fmla="*/ 792088 w 1935480"/>
              <a:gd name="connsiteY4" fmla="*/ 0 h 1806358"/>
              <a:gd name="connsiteX0" fmla="*/ 792088 w 2016224"/>
              <a:gd name="connsiteY0" fmla="*/ 0 h 1806358"/>
              <a:gd name="connsiteX1" fmla="*/ 2016224 w 2016224"/>
              <a:gd name="connsiteY1" fmla="*/ 131231 h 1806358"/>
              <a:gd name="connsiteX2" fmla="*/ 1813560 w 2016224"/>
              <a:gd name="connsiteY2" fmla="*/ 1806358 h 1806358"/>
              <a:gd name="connsiteX3" fmla="*/ 0 w 2016224"/>
              <a:gd name="connsiteY3" fmla="*/ 1349158 h 1806358"/>
              <a:gd name="connsiteX4" fmla="*/ 792088 w 2016224"/>
              <a:gd name="connsiteY4" fmla="*/ 0 h 1806358"/>
              <a:gd name="connsiteX0" fmla="*/ 792088 w 2016224"/>
              <a:gd name="connsiteY0" fmla="*/ 0 h 1837238"/>
              <a:gd name="connsiteX1" fmla="*/ 2016224 w 2016224"/>
              <a:gd name="connsiteY1" fmla="*/ 131231 h 1837238"/>
              <a:gd name="connsiteX2" fmla="*/ 1800200 w 2016224"/>
              <a:gd name="connsiteY2" fmla="*/ 1837238 h 1837238"/>
              <a:gd name="connsiteX3" fmla="*/ 0 w 2016224"/>
              <a:gd name="connsiteY3" fmla="*/ 1349158 h 1837238"/>
              <a:gd name="connsiteX4" fmla="*/ 792088 w 2016224"/>
              <a:gd name="connsiteY4" fmla="*/ 0 h 1837238"/>
              <a:gd name="connsiteX0" fmla="*/ 936104 w 2160240"/>
              <a:gd name="connsiteY0" fmla="*/ 0 h 1837238"/>
              <a:gd name="connsiteX1" fmla="*/ 2160240 w 2160240"/>
              <a:gd name="connsiteY1" fmla="*/ 131231 h 1837238"/>
              <a:gd name="connsiteX2" fmla="*/ 1944216 w 2160240"/>
              <a:gd name="connsiteY2" fmla="*/ 1837238 h 1837238"/>
              <a:gd name="connsiteX3" fmla="*/ 0 w 2160240"/>
              <a:gd name="connsiteY3" fmla="*/ 1115466 h 1837238"/>
              <a:gd name="connsiteX4" fmla="*/ 936104 w 2160240"/>
              <a:gd name="connsiteY4" fmla="*/ 0 h 1837238"/>
              <a:gd name="connsiteX0" fmla="*/ 480053 w 2160240"/>
              <a:gd name="connsiteY0" fmla="*/ 0 h 1837238"/>
              <a:gd name="connsiteX1" fmla="*/ 2160240 w 2160240"/>
              <a:gd name="connsiteY1" fmla="*/ 131231 h 1837238"/>
              <a:gd name="connsiteX2" fmla="*/ 1944216 w 2160240"/>
              <a:gd name="connsiteY2" fmla="*/ 1837238 h 1837238"/>
              <a:gd name="connsiteX3" fmla="*/ 0 w 2160240"/>
              <a:gd name="connsiteY3" fmla="*/ 1115466 h 1837238"/>
              <a:gd name="connsiteX4" fmla="*/ 480053 w 2160240"/>
              <a:gd name="connsiteY4" fmla="*/ 0 h 1837238"/>
              <a:gd name="connsiteX0" fmla="*/ 480053 w 1944217"/>
              <a:gd name="connsiteY0" fmla="*/ 0 h 1837238"/>
              <a:gd name="connsiteX1" fmla="*/ 1680187 w 1944217"/>
              <a:gd name="connsiteY1" fmla="*/ 306206 h 1837238"/>
              <a:gd name="connsiteX2" fmla="*/ 1944216 w 1944217"/>
              <a:gd name="connsiteY2" fmla="*/ 1837238 h 1837238"/>
              <a:gd name="connsiteX3" fmla="*/ 0 w 1944217"/>
              <a:gd name="connsiteY3" fmla="*/ 1115466 h 1837238"/>
              <a:gd name="connsiteX4" fmla="*/ 480053 w 1944217"/>
              <a:gd name="connsiteY4" fmla="*/ 0 h 1837238"/>
              <a:gd name="connsiteX0" fmla="*/ 480053 w 1680187"/>
              <a:gd name="connsiteY0" fmla="*/ 0 h 1531032"/>
              <a:gd name="connsiteX1" fmla="*/ 1680187 w 1680187"/>
              <a:gd name="connsiteY1" fmla="*/ 306206 h 1531032"/>
              <a:gd name="connsiteX2" fmla="*/ 960110 w 1680187"/>
              <a:gd name="connsiteY2" fmla="*/ 1531032 h 1531032"/>
              <a:gd name="connsiteX3" fmla="*/ 0 w 1680187"/>
              <a:gd name="connsiteY3" fmla="*/ 1115466 h 1531032"/>
              <a:gd name="connsiteX4" fmla="*/ 480053 w 1680187"/>
              <a:gd name="connsiteY4" fmla="*/ 0 h 1531032"/>
              <a:gd name="connsiteX0" fmla="*/ 720083 w 1680187"/>
              <a:gd name="connsiteY0" fmla="*/ 0 h 1224826"/>
              <a:gd name="connsiteX1" fmla="*/ 1680187 w 1680187"/>
              <a:gd name="connsiteY1" fmla="*/ 0 h 1224826"/>
              <a:gd name="connsiteX2" fmla="*/ 960110 w 1680187"/>
              <a:gd name="connsiteY2" fmla="*/ 1224826 h 1224826"/>
              <a:gd name="connsiteX3" fmla="*/ 0 w 1680187"/>
              <a:gd name="connsiteY3" fmla="*/ 809260 h 1224826"/>
              <a:gd name="connsiteX4" fmla="*/ 720083 w 1680187"/>
              <a:gd name="connsiteY4" fmla="*/ 0 h 1224826"/>
              <a:gd name="connsiteX0" fmla="*/ 480053 w 1440157"/>
              <a:gd name="connsiteY0" fmla="*/ 0 h 1224826"/>
              <a:gd name="connsiteX1" fmla="*/ 1440157 w 1440157"/>
              <a:gd name="connsiteY1" fmla="*/ 0 h 1224826"/>
              <a:gd name="connsiteX2" fmla="*/ 720080 w 1440157"/>
              <a:gd name="connsiteY2" fmla="*/ 1224826 h 1224826"/>
              <a:gd name="connsiteX3" fmla="*/ 0 w 1440157"/>
              <a:gd name="connsiteY3" fmla="*/ 918620 h 1224826"/>
              <a:gd name="connsiteX4" fmla="*/ 480053 w 1440157"/>
              <a:gd name="connsiteY4" fmla="*/ 0 h 1224826"/>
              <a:gd name="connsiteX0" fmla="*/ 720080 w 1440157"/>
              <a:gd name="connsiteY0" fmla="*/ 0 h 1224826"/>
              <a:gd name="connsiteX1" fmla="*/ 1440157 w 1440157"/>
              <a:gd name="connsiteY1" fmla="*/ 0 h 1224826"/>
              <a:gd name="connsiteX2" fmla="*/ 720080 w 1440157"/>
              <a:gd name="connsiteY2" fmla="*/ 1224826 h 1224826"/>
              <a:gd name="connsiteX3" fmla="*/ 0 w 1440157"/>
              <a:gd name="connsiteY3" fmla="*/ 918620 h 1224826"/>
              <a:gd name="connsiteX4" fmla="*/ 720080 w 1440157"/>
              <a:gd name="connsiteY4" fmla="*/ 0 h 1224826"/>
              <a:gd name="connsiteX0" fmla="*/ 720080 w 1200134"/>
              <a:gd name="connsiteY0" fmla="*/ 0 h 1224826"/>
              <a:gd name="connsiteX1" fmla="*/ 1200134 w 1200134"/>
              <a:gd name="connsiteY1" fmla="*/ 306207 h 1224826"/>
              <a:gd name="connsiteX2" fmla="*/ 720080 w 1200134"/>
              <a:gd name="connsiteY2" fmla="*/ 1224826 h 1224826"/>
              <a:gd name="connsiteX3" fmla="*/ 0 w 1200134"/>
              <a:gd name="connsiteY3" fmla="*/ 918620 h 1224826"/>
              <a:gd name="connsiteX4" fmla="*/ 720080 w 1200134"/>
              <a:gd name="connsiteY4" fmla="*/ 0 h 1224826"/>
              <a:gd name="connsiteX0" fmla="*/ 480054 w 1200134"/>
              <a:gd name="connsiteY0" fmla="*/ 0 h 1224826"/>
              <a:gd name="connsiteX1" fmla="*/ 1200134 w 1200134"/>
              <a:gd name="connsiteY1" fmla="*/ 306207 h 1224826"/>
              <a:gd name="connsiteX2" fmla="*/ 720080 w 1200134"/>
              <a:gd name="connsiteY2" fmla="*/ 1224826 h 1224826"/>
              <a:gd name="connsiteX3" fmla="*/ 0 w 1200134"/>
              <a:gd name="connsiteY3" fmla="*/ 918620 h 1224826"/>
              <a:gd name="connsiteX4" fmla="*/ 480054 w 1200134"/>
              <a:gd name="connsiteY4" fmla="*/ 0 h 1224826"/>
              <a:gd name="connsiteX0" fmla="*/ 480054 w 1200134"/>
              <a:gd name="connsiteY0" fmla="*/ 0 h 1317407"/>
              <a:gd name="connsiteX1" fmla="*/ 1200134 w 1200134"/>
              <a:gd name="connsiteY1" fmla="*/ 306207 h 1317407"/>
              <a:gd name="connsiteX2" fmla="*/ 1196330 w 1200134"/>
              <a:gd name="connsiteY2" fmla="*/ 1317407 h 1317407"/>
              <a:gd name="connsiteX3" fmla="*/ 0 w 1200134"/>
              <a:gd name="connsiteY3" fmla="*/ 918620 h 1317407"/>
              <a:gd name="connsiteX4" fmla="*/ 480054 w 1200134"/>
              <a:gd name="connsiteY4" fmla="*/ 0 h 1317407"/>
              <a:gd name="connsiteX0" fmla="*/ 480054 w 1343009"/>
              <a:gd name="connsiteY0" fmla="*/ 582569 h 1899976"/>
              <a:gd name="connsiteX1" fmla="*/ 1343009 w 1343009"/>
              <a:gd name="connsiteY1" fmla="*/ 0 h 1899976"/>
              <a:gd name="connsiteX2" fmla="*/ 1196330 w 1343009"/>
              <a:gd name="connsiteY2" fmla="*/ 1899976 h 1899976"/>
              <a:gd name="connsiteX3" fmla="*/ 0 w 1343009"/>
              <a:gd name="connsiteY3" fmla="*/ 1501189 h 1899976"/>
              <a:gd name="connsiteX4" fmla="*/ 480054 w 1343009"/>
              <a:gd name="connsiteY4" fmla="*/ 582569 h 1899976"/>
              <a:gd name="connsiteX0" fmla="*/ 0 w 862955"/>
              <a:gd name="connsiteY0" fmla="*/ 582569 h 1982609"/>
              <a:gd name="connsiteX1" fmla="*/ 862955 w 862955"/>
              <a:gd name="connsiteY1" fmla="*/ 0 h 1982609"/>
              <a:gd name="connsiteX2" fmla="*/ 716276 w 862955"/>
              <a:gd name="connsiteY2" fmla="*/ 1899976 h 1982609"/>
              <a:gd name="connsiteX3" fmla="*/ 139071 w 862955"/>
              <a:gd name="connsiteY3" fmla="*/ 1982609 h 1982609"/>
              <a:gd name="connsiteX4" fmla="*/ 0 w 862955"/>
              <a:gd name="connsiteY4" fmla="*/ 582569 h 1982609"/>
              <a:gd name="connsiteX0" fmla="*/ 0 w 1116955"/>
              <a:gd name="connsiteY0" fmla="*/ 786247 h 1982609"/>
              <a:gd name="connsiteX1" fmla="*/ 1116955 w 1116955"/>
              <a:gd name="connsiteY1" fmla="*/ 0 h 1982609"/>
              <a:gd name="connsiteX2" fmla="*/ 970276 w 1116955"/>
              <a:gd name="connsiteY2" fmla="*/ 1899976 h 1982609"/>
              <a:gd name="connsiteX3" fmla="*/ 393071 w 1116955"/>
              <a:gd name="connsiteY3" fmla="*/ 1982609 h 1982609"/>
              <a:gd name="connsiteX4" fmla="*/ 0 w 1116955"/>
              <a:gd name="connsiteY4" fmla="*/ 786247 h 1982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6955" h="1982609">
                <a:moveTo>
                  <a:pt x="0" y="786247"/>
                </a:moveTo>
                <a:lnTo>
                  <a:pt x="1116955" y="0"/>
                </a:lnTo>
                <a:lnTo>
                  <a:pt x="970276" y="1899976"/>
                </a:lnTo>
                <a:lnTo>
                  <a:pt x="393071" y="1982609"/>
                </a:lnTo>
                <a:lnTo>
                  <a:pt x="0" y="786247"/>
                </a:lnTo>
                <a:close/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4395232" y="2794549"/>
            <a:ext cx="702940" cy="703704"/>
          </a:xfrm>
          <a:custGeom>
            <a:avLst/>
            <a:gdLst>
              <a:gd name="connsiteX0" fmla="*/ 762000 w 1935480"/>
              <a:gd name="connsiteY0" fmla="*/ 0 h 1478280"/>
              <a:gd name="connsiteX1" fmla="*/ 1935480 w 1935480"/>
              <a:gd name="connsiteY1" fmla="*/ 167640 h 1478280"/>
              <a:gd name="connsiteX2" fmla="*/ 1813560 w 1935480"/>
              <a:gd name="connsiteY2" fmla="*/ 1478280 h 1478280"/>
              <a:gd name="connsiteX3" fmla="*/ 0 w 1935480"/>
              <a:gd name="connsiteY3" fmla="*/ 1021080 h 1478280"/>
              <a:gd name="connsiteX4" fmla="*/ 762000 w 1935480"/>
              <a:gd name="connsiteY4" fmla="*/ 0 h 1478280"/>
              <a:gd name="connsiteX0" fmla="*/ 792088 w 1935480"/>
              <a:gd name="connsiteY0" fmla="*/ 0 h 1806358"/>
              <a:gd name="connsiteX1" fmla="*/ 1935480 w 1935480"/>
              <a:gd name="connsiteY1" fmla="*/ 495718 h 1806358"/>
              <a:gd name="connsiteX2" fmla="*/ 1813560 w 1935480"/>
              <a:gd name="connsiteY2" fmla="*/ 1806358 h 1806358"/>
              <a:gd name="connsiteX3" fmla="*/ 0 w 1935480"/>
              <a:gd name="connsiteY3" fmla="*/ 1349158 h 1806358"/>
              <a:gd name="connsiteX4" fmla="*/ 792088 w 1935480"/>
              <a:gd name="connsiteY4" fmla="*/ 0 h 1806358"/>
              <a:gd name="connsiteX0" fmla="*/ 792088 w 2016224"/>
              <a:gd name="connsiteY0" fmla="*/ 0 h 1806358"/>
              <a:gd name="connsiteX1" fmla="*/ 2016224 w 2016224"/>
              <a:gd name="connsiteY1" fmla="*/ 131231 h 1806358"/>
              <a:gd name="connsiteX2" fmla="*/ 1813560 w 2016224"/>
              <a:gd name="connsiteY2" fmla="*/ 1806358 h 1806358"/>
              <a:gd name="connsiteX3" fmla="*/ 0 w 2016224"/>
              <a:gd name="connsiteY3" fmla="*/ 1349158 h 1806358"/>
              <a:gd name="connsiteX4" fmla="*/ 792088 w 2016224"/>
              <a:gd name="connsiteY4" fmla="*/ 0 h 1806358"/>
              <a:gd name="connsiteX0" fmla="*/ 792088 w 2016224"/>
              <a:gd name="connsiteY0" fmla="*/ 0 h 1837238"/>
              <a:gd name="connsiteX1" fmla="*/ 2016224 w 2016224"/>
              <a:gd name="connsiteY1" fmla="*/ 131231 h 1837238"/>
              <a:gd name="connsiteX2" fmla="*/ 1800200 w 2016224"/>
              <a:gd name="connsiteY2" fmla="*/ 1837238 h 1837238"/>
              <a:gd name="connsiteX3" fmla="*/ 0 w 2016224"/>
              <a:gd name="connsiteY3" fmla="*/ 1349158 h 1837238"/>
              <a:gd name="connsiteX4" fmla="*/ 792088 w 2016224"/>
              <a:gd name="connsiteY4" fmla="*/ 0 h 1837238"/>
              <a:gd name="connsiteX0" fmla="*/ 936104 w 2160240"/>
              <a:gd name="connsiteY0" fmla="*/ 0 h 1837238"/>
              <a:gd name="connsiteX1" fmla="*/ 2160240 w 2160240"/>
              <a:gd name="connsiteY1" fmla="*/ 131231 h 1837238"/>
              <a:gd name="connsiteX2" fmla="*/ 1944216 w 2160240"/>
              <a:gd name="connsiteY2" fmla="*/ 1837238 h 1837238"/>
              <a:gd name="connsiteX3" fmla="*/ 0 w 2160240"/>
              <a:gd name="connsiteY3" fmla="*/ 1115466 h 1837238"/>
              <a:gd name="connsiteX4" fmla="*/ 936104 w 2160240"/>
              <a:gd name="connsiteY4" fmla="*/ 0 h 1837238"/>
              <a:gd name="connsiteX0" fmla="*/ 480053 w 2160240"/>
              <a:gd name="connsiteY0" fmla="*/ 0 h 1837238"/>
              <a:gd name="connsiteX1" fmla="*/ 2160240 w 2160240"/>
              <a:gd name="connsiteY1" fmla="*/ 131231 h 1837238"/>
              <a:gd name="connsiteX2" fmla="*/ 1944216 w 2160240"/>
              <a:gd name="connsiteY2" fmla="*/ 1837238 h 1837238"/>
              <a:gd name="connsiteX3" fmla="*/ 0 w 2160240"/>
              <a:gd name="connsiteY3" fmla="*/ 1115466 h 1837238"/>
              <a:gd name="connsiteX4" fmla="*/ 480053 w 2160240"/>
              <a:gd name="connsiteY4" fmla="*/ 0 h 1837238"/>
              <a:gd name="connsiteX0" fmla="*/ 480053 w 1944217"/>
              <a:gd name="connsiteY0" fmla="*/ 0 h 1837238"/>
              <a:gd name="connsiteX1" fmla="*/ 1680187 w 1944217"/>
              <a:gd name="connsiteY1" fmla="*/ 306206 h 1837238"/>
              <a:gd name="connsiteX2" fmla="*/ 1944216 w 1944217"/>
              <a:gd name="connsiteY2" fmla="*/ 1837238 h 1837238"/>
              <a:gd name="connsiteX3" fmla="*/ 0 w 1944217"/>
              <a:gd name="connsiteY3" fmla="*/ 1115466 h 1837238"/>
              <a:gd name="connsiteX4" fmla="*/ 480053 w 1944217"/>
              <a:gd name="connsiteY4" fmla="*/ 0 h 1837238"/>
              <a:gd name="connsiteX0" fmla="*/ 480053 w 1680187"/>
              <a:gd name="connsiteY0" fmla="*/ 0 h 1531032"/>
              <a:gd name="connsiteX1" fmla="*/ 1680187 w 1680187"/>
              <a:gd name="connsiteY1" fmla="*/ 306206 h 1531032"/>
              <a:gd name="connsiteX2" fmla="*/ 960110 w 1680187"/>
              <a:gd name="connsiteY2" fmla="*/ 1531032 h 1531032"/>
              <a:gd name="connsiteX3" fmla="*/ 0 w 1680187"/>
              <a:gd name="connsiteY3" fmla="*/ 1115466 h 1531032"/>
              <a:gd name="connsiteX4" fmla="*/ 480053 w 1680187"/>
              <a:gd name="connsiteY4" fmla="*/ 0 h 1531032"/>
              <a:gd name="connsiteX0" fmla="*/ 720083 w 1680187"/>
              <a:gd name="connsiteY0" fmla="*/ 0 h 1224826"/>
              <a:gd name="connsiteX1" fmla="*/ 1680187 w 1680187"/>
              <a:gd name="connsiteY1" fmla="*/ 0 h 1224826"/>
              <a:gd name="connsiteX2" fmla="*/ 960110 w 1680187"/>
              <a:gd name="connsiteY2" fmla="*/ 1224826 h 1224826"/>
              <a:gd name="connsiteX3" fmla="*/ 0 w 1680187"/>
              <a:gd name="connsiteY3" fmla="*/ 809260 h 1224826"/>
              <a:gd name="connsiteX4" fmla="*/ 720083 w 1680187"/>
              <a:gd name="connsiteY4" fmla="*/ 0 h 1224826"/>
              <a:gd name="connsiteX0" fmla="*/ 480053 w 1440157"/>
              <a:gd name="connsiteY0" fmla="*/ 0 h 1224826"/>
              <a:gd name="connsiteX1" fmla="*/ 1440157 w 1440157"/>
              <a:gd name="connsiteY1" fmla="*/ 0 h 1224826"/>
              <a:gd name="connsiteX2" fmla="*/ 720080 w 1440157"/>
              <a:gd name="connsiteY2" fmla="*/ 1224826 h 1224826"/>
              <a:gd name="connsiteX3" fmla="*/ 0 w 1440157"/>
              <a:gd name="connsiteY3" fmla="*/ 918620 h 1224826"/>
              <a:gd name="connsiteX4" fmla="*/ 480053 w 1440157"/>
              <a:gd name="connsiteY4" fmla="*/ 0 h 1224826"/>
              <a:gd name="connsiteX0" fmla="*/ 720080 w 1440157"/>
              <a:gd name="connsiteY0" fmla="*/ 0 h 1224826"/>
              <a:gd name="connsiteX1" fmla="*/ 1440157 w 1440157"/>
              <a:gd name="connsiteY1" fmla="*/ 0 h 1224826"/>
              <a:gd name="connsiteX2" fmla="*/ 720080 w 1440157"/>
              <a:gd name="connsiteY2" fmla="*/ 1224826 h 1224826"/>
              <a:gd name="connsiteX3" fmla="*/ 0 w 1440157"/>
              <a:gd name="connsiteY3" fmla="*/ 918620 h 1224826"/>
              <a:gd name="connsiteX4" fmla="*/ 720080 w 1440157"/>
              <a:gd name="connsiteY4" fmla="*/ 0 h 1224826"/>
              <a:gd name="connsiteX0" fmla="*/ 720080 w 1200134"/>
              <a:gd name="connsiteY0" fmla="*/ 0 h 1224826"/>
              <a:gd name="connsiteX1" fmla="*/ 1200134 w 1200134"/>
              <a:gd name="connsiteY1" fmla="*/ 306207 h 1224826"/>
              <a:gd name="connsiteX2" fmla="*/ 720080 w 1200134"/>
              <a:gd name="connsiteY2" fmla="*/ 1224826 h 1224826"/>
              <a:gd name="connsiteX3" fmla="*/ 0 w 1200134"/>
              <a:gd name="connsiteY3" fmla="*/ 918620 h 1224826"/>
              <a:gd name="connsiteX4" fmla="*/ 720080 w 1200134"/>
              <a:gd name="connsiteY4" fmla="*/ 0 h 1224826"/>
              <a:gd name="connsiteX0" fmla="*/ 480054 w 1200134"/>
              <a:gd name="connsiteY0" fmla="*/ 0 h 1224826"/>
              <a:gd name="connsiteX1" fmla="*/ 1200134 w 1200134"/>
              <a:gd name="connsiteY1" fmla="*/ 306207 h 1224826"/>
              <a:gd name="connsiteX2" fmla="*/ 720080 w 1200134"/>
              <a:gd name="connsiteY2" fmla="*/ 1224826 h 1224826"/>
              <a:gd name="connsiteX3" fmla="*/ 0 w 1200134"/>
              <a:gd name="connsiteY3" fmla="*/ 918620 h 1224826"/>
              <a:gd name="connsiteX4" fmla="*/ 480054 w 1200134"/>
              <a:gd name="connsiteY4" fmla="*/ 0 h 1224826"/>
              <a:gd name="connsiteX0" fmla="*/ 480054 w 1200134"/>
              <a:gd name="connsiteY0" fmla="*/ 0 h 2953000"/>
              <a:gd name="connsiteX1" fmla="*/ 1200134 w 1200134"/>
              <a:gd name="connsiteY1" fmla="*/ 306207 h 2953000"/>
              <a:gd name="connsiteX2" fmla="*/ 288280 w 1200134"/>
              <a:gd name="connsiteY2" fmla="*/ 2953000 h 2953000"/>
              <a:gd name="connsiteX3" fmla="*/ 0 w 1200134"/>
              <a:gd name="connsiteY3" fmla="*/ 918620 h 2953000"/>
              <a:gd name="connsiteX4" fmla="*/ 480054 w 1200134"/>
              <a:gd name="connsiteY4" fmla="*/ 0 h 2953000"/>
              <a:gd name="connsiteX0" fmla="*/ 835654 w 1555734"/>
              <a:gd name="connsiteY0" fmla="*/ 0 h 2953000"/>
              <a:gd name="connsiteX1" fmla="*/ 1555734 w 1555734"/>
              <a:gd name="connsiteY1" fmla="*/ 306207 h 2953000"/>
              <a:gd name="connsiteX2" fmla="*/ 643880 w 1555734"/>
              <a:gd name="connsiteY2" fmla="*/ 2953000 h 2953000"/>
              <a:gd name="connsiteX3" fmla="*/ 0 w 1555734"/>
              <a:gd name="connsiteY3" fmla="*/ 1307459 h 2953000"/>
              <a:gd name="connsiteX4" fmla="*/ 835654 w 1555734"/>
              <a:gd name="connsiteY4" fmla="*/ 0 h 2953000"/>
              <a:gd name="connsiteX0" fmla="*/ 835654 w 2343134"/>
              <a:gd name="connsiteY0" fmla="*/ 0 h 2953000"/>
              <a:gd name="connsiteX1" fmla="*/ 2343134 w 2343134"/>
              <a:gd name="connsiteY1" fmla="*/ 867863 h 2953000"/>
              <a:gd name="connsiteX2" fmla="*/ 643880 w 2343134"/>
              <a:gd name="connsiteY2" fmla="*/ 2953000 h 2953000"/>
              <a:gd name="connsiteX3" fmla="*/ 0 w 2343134"/>
              <a:gd name="connsiteY3" fmla="*/ 1307459 h 2953000"/>
              <a:gd name="connsiteX4" fmla="*/ 835654 w 2343134"/>
              <a:gd name="connsiteY4" fmla="*/ 0 h 2953000"/>
              <a:gd name="connsiteX0" fmla="*/ 1953254 w 2343134"/>
              <a:gd name="connsiteY0" fmla="*/ 0 h 3989904"/>
              <a:gd name="connsiteX1" fmla="*/ 2343134 w 2343134"/>
              <a:gd name="connsiteY1" fmla="*/ 1904767 h 3989904"/>
              <a:gd name="connsiteX2" fmla="*/ 643880 w 2343134"/>
              <a:gd name="connsiteY2" fmla="*/ 3989904 h 3989904"/>
              <a:gd name="connsiteX3" fmla="*/ 0 w 2343134"/>
              <a:gd name="connsiteY3" fmla="*/ 2344363 h 3989904"/>
              <a:gd name="connsiteX4" fmla="*/ 1953254 w 2343134"/>
              <a:gd name="connsiteY4" fmla="*/ 0 h 3989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3134" h="3989904">
                <a:moveTo>
                  <a:pt x="1953254" y="0"/>
                </a:moveTo>
                <a:lnTo>
                  <a:pt x="2343134" y="1904767"/>
                </a:lnTo>
                <a:lnTo>
                  <a:pt x="643880" y="3989904"/>
                </a:lnTo>
                <a:lnTo>
                  <a:pt x="0" y="2344363"/>
                </a:lnTo>
                <a:lnTo>
                  <a:pt x="1953254" y="0"/>
                </a:lnTo>
                <a:close/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91880" y="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物件概要</a:t>
            </a:r>
          </a:p>
        </p:txBody>
      </p:sp>
      <p:cxnSp>
        <p:nvCxnSpPr>
          <p:cNvPr id="12" name="直線コネクタ 11"/>
          <p:cNvCxnSpPr>
            <a:cxnSpLocks/>
          </p:cNvCxnSpPr>
          <p:nvPr/>
        </p:nvCxnSpPr>
        <p:spPr>
          <a:xfrm>
            <a:off x="3273826" y="2132856"/>
            <a:ext cx="9381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67544" y="5589240"/>
            <a:ext cx="780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・大型ショッピングモール、ファッション専門店街が付近にあり、</a:t>
            </a:r>
            <a:r>
              <a:rPr kumimoji="1" lang="en-US" altLang="ja-JP" dirty="0"/>
              <a:t>OL</a:t>
            </a:r>
            <a:r>
              <a:rPr kumimoji="1" lang="ja-JP" altLang="en-US" dirty="0"/>
              <a:t>の</a:t>
            </a:r>
            <a:r>
              <a:rPr lang="ja-JP" altLang="en-US" dirty="0"/>
              <a:t>賃貸需要が</a:t>
            </a:r>
            <a:br>
              <a:rPr lang="en-US" altLang="ja-JP" dirty="0"/>
            </a:br>
            <a:r>
              <a:rPr lang="ja-JP" altLang="en-US" dirty="0"/>
              <a:t>　高いと見込んでいます。</a:t>
            </a:r>
            <a:endParaRPr kumimoji="1" lang="en-US" altLang="ja-JP" dirty="0"/>
          </a:p>
          <a:p>
            <a:r>
              <a:rPr lang="ja-JP" altLang="en-US" dirty="0"/>
              <a:t>・駅徒歩〇分のため、アクセス良好。</a:t>
            </a:r>
            <a:endParaRPr kumimoji="1" lang="ja-JP" altLang="en-US" dirty="0"/>
          </a:p>
        </p:txBody>
      </p:sp>
      <p:sp>
        <p:nvSpPr>
          <p:cNvPr id="14" name="フリーフォーム 13"/>
          <p:cNvSpPr/>
          <p:nvPr/>
        </p:nvSpPr>
        <p:spPr>
          <a:xfrm>
            <a:off x="4450668" y="1792154"/>
            <a:ext cx="565388" cy="523488"/>
          </a:xfrm>
          <a:custGeom>
            <a:avLst/>
            <a:gdLst>
              <a:gd name="connsiteX0" fmla="*/ 762000 w 1935480"/>
              <a:gd name="connsiteY0" fmla="*/ 0 h 1478280"/>
              <a:gd name="connsiteX1" fmla="*/ 1935480 w 1935480"/>
              <a:gd name="connsiteY1" fmla="*/ 167640 h 1478280"/>
              <a:gd name="connsiteX2" fmla="*/ 1813560 w 1935480"/>
              <a:gd name="connsiteY2" fmla="*/ 1478280 h 1478280"/>
              <a:gd name="connsiteX3" fmla="*/ 0 w 1935480"/>
              <a:gd name="connsiteY3" fmla="*/ 1021080 h 1478280"/>
              <a:gd name="connsiteX4" fmla="*/ 762000 w 1935480"/>
              <a:gd name="connsiteY4" fmla="*/ 0 h 1478280"/>
              <a:gd name="connsiteX0" fmla="*/ 792088 w 1935480"/>
              <a:gd name="connsiteY0" fmla="*/ 0 h 1806358"/>
              <a:gd name="connsiteX1" fmla="*/ 1935480 w 1935480"/>
              <a:gd name="connsiteY1" fmla="*/ 495718 h 1806358"/>
              <a:gd name="connsiteX2" fmla="*/ 1813560 w 1935480"/>
              <a:gd name="connsiteY2" fmla="*/ 1806358 h 1806358"/>
              <a:gd name="connsiteX3" fmla="*/ 0 w 1935480"/>
              <a:gd name="connsiteY3" fmla="*/ 1349158 h 1806358"/>
              <a:gd name="connsiteX4" fmla="*/ 792088 w 1935480"/>
              <a:gd name="connsiteY4" fmla="*/ 0 h 1806358"/>
              <a:gd name="connsiteX0" fmla="*/ 792088 w 2016224"/>
              <a:gd name="connsiteY0" fmla="*/ 0 h 1806358"/>
              <a:gd name="connsiteX1" fmla="*/ 2016224 w 2016224"/>
              <a:gd name="connsiteY1" fmla="*/ 131231 h 1806358"/>
              <a:gd name="connsiteX2" fmla="*/ 1813560 w 2016224"/>
              <a:gd name="connsiteY2" fmla="*/ 1806358 h 1806358"/>
              <a:gd name="connsiteX3" fmla="*/ 0 w 2016224"/>
              <a:gd name="connsiteY3" fmla="*/ 1349158 h 1806358"/>
              <a:gd name="connsiteX4" fmla="*/ 792088 w 2016224"/>
              <a:gd name="connsiteY4" fmla="*/ 0 h 1806358"/>
              <a:gd name="connsiteX0" fmla="*/ 792088 w 2016224"/>
              <a:gd name="connsiteY0" fmla="*/ 0 h 1837238"/>
              <a:gd name="connsiteX1" fmla="*/ 2016224 w 2016224"/>
              <a:gd name="connsiteY1" fmla="*/ 131231 h 1837238"/>
              <a:gd name="connsiteX2" fmla="*/ 1800200 w 2016224"/>
              <a:gd name="connsiteY2" fmla="*/ 1837238 h 1837238"/>
              <a:gd name="connsiteX3" fmla="*/ 0 w 2016224"/>
              <a:gd name="connsiteY3" fmla="*/ 1349158 h 1837238"/>
              <a:gd name="connsiteX4" fmla="*/ 792088 w 2016224"/>
              <a:gd name="connsiteY4" fmla="*/ 0 h 1837238"/>
              <a:gd name="connsiteX0" fmla="*/ 936104 w 2160240"/>
              <a:gd name="connsiteY0" fmla="*/ 0 h 1837238"/>
              <a:gd name="connsiteX1" fmla="*/ 2160240 w 2160240"/>
              <a:gd name="connsiteY1" fmla="*/ 131231 h 1837238"/>
              <a:gd name="connsiteX2" fmla="*/ 1944216 w 2160240"/>
              <a:gd name="connsiteY2" fmla="*/ 1837238 h 1837238"/>
              <a:gd name="connsiteX3" fmla="*/ 0 w 2160240"/>
              <a:gd name="connsiteY3" fmla="*/ 1115466 h 1837238"/>
              <a:gd name="connsiteX4" fmla="*/ 936104 w 2160240"/>
              <a:gd name="connsiteY4" fmla="*/ 0 h 1837238"/>
              <a:gd name="connsiteX0" fmla="*/ 360040 w 2160240"/>
              <a:gd name="connsiteY0" fmla="*/ 590541 h 1706007"/>
              <a:gd name="connsiteX1" fmla="*/ 2160240 w 2160240"/>
              <a:gd name="connsiteY1" fmla="*/ 0 h 1706007"/>
              <a:gd name="connsiteX2" fmla="*/ 1944216 w 2160240"/>
              <a:gd name="connsiteY2" fmla="*/ 1706007 h 1706007"/>
              <a:gd name="connsiteX3" fmla="*/ 0 w 2160240"/>
              <a:gd name="connsiteY3" fmla="*/ 984235 h 1706007"/>
              <a:gd name="connsiteX4" fmla="*/ 360040 w 2160240"/>
              <a:gd name="connsiteY4" fmla="*/ 590541 h 1706007"/>
              <a:gd name="connsiteX0" fmla="*/ 360040 w 1944216"/>
              <a:gd name="connsiteY0" fmla="*/ 0 h 1115466"/>
              <a:gd name="connsiteX1" fmla="*/ 1512168 w 1944216"/>
              <a:gd name="connsiteY1" fmla="*/ 0 h 1115466"/>
              <a:gd name="connsiteX2" fmla="*/ 1944216 w 1944216"/>
              <a:gd name="connsiteY2" fmla="*/ 1115466 h 1115466"/>
              <a:gd name="connsiteX3" fmla="*/ 0 w 1944216"/>
              <a:gd name="connsiteY3" fmla="*/ 393694 h 1115466"/>
              <a:gd name="connsiteX4" fmla="*/ 360040 w 1944216"/>
              <a:gd name="connsiteY4" fmla="*/ 0 h 1115466"/>
              <a:gd name="connsiteX0" fmla="*/ 360040 w 1512168"/>
              <a:gd name="connsiteY0" fmla="*/ 0 h 590541"/>
              <a:gd name="connsiteX1" fmla="*/ 1512168 w 1512168"/>
              <a:gd name="connsiteY1" fmla="*/ 0 h 590541"/>
              <a:gd name="connsiteX2" fmla="*/ 1512168 w 1512168"/>
              <a:gd name="connsiteY2" fmla="*/ 590541 h 590541"/>
              <a:gd name="connsiteX3" fmla="*/ 0 w 1512168"/>
              <a:gd name="connsiteY3" fmla="*/ 393694 h 590541"/>
              <a:gd name="connsiteX4" fmla="*/ 360040 w 1512168"/>
              <a:gd name="connsiteY4" fmla="*/ 0 h 590541"/>
              <a:gd name="connsiteX0" fmla="*/ 360040 w 1512168"/>
              <a:gd name="connsiteY0" fmla="*/ 0 h 524925"/>
              <a:gd name="connsiteX1" fmla="*/ 1512168 w 1512168"/>
              <a:gd name="connsiteY1" fmla="*/ 0 h 524925"/>
              <a:gd name="connsiteX2" fmla="*/ 1512168 w 1512168"/>
              <a:gd name="connsiteY2" fmla="*/ 524925 h 524925"/>
              <a:gd name="connsiteX3" fmla="*/ 0 w 1512168"/>
              <a:gd name="connsiteY3" fmla="*/ 393694 h 524925"/>
              <a:gd name="connsiteX4" fmla="*/ 360040 w 1512168"/>
              <a:gd name="connsiteY4" fmla="*/ 0 h 524925"/>
              <a:gd name="connsiteX0" fmla="*/ 108580 w 1512168"/>
              <a:gd name="connsiteY0" fmla="*/ 152758 h 524925"/>
              <a:gd name="connsiteX1" fmla="*/ 1512168 w 1512168"/>
              <a:gd name="connsiteY1" fmla="*/ 0 h 524925"/>
              <a:gd name="connsiteX2" fmla="*/ 1512168 w 1512168"/>
              <a:gd name="connsiteY2" fmla="*/ 524925 h 524925"/>
              <a:gd name="connsiteX3" fmla="*/ 0 w 1512168"/>
              <a:gd name="connsiteY3" fmla="*/ 393694 h 524925"/>
              <a:gd name="connsiteX4" fmla="*/ 108580 w 1512168"/>
              <a:gd name="connsiteY4" fmla="*/ 152758 h 524925"/>
              <a:gd name="connsiteX0" fmla="*/ 0 w 1403588"/>
              <a:gd name="connsiteY0" fmla="*/ 152758 h 553395"/>
              <a:gd name="connsiteX1" fmla="*/ 1403588 w 1403588"/>
              <a:gd name="connsiteY1" fmla="*/ 0 h 553395"/>
              <a:gd name="connsiteX2" fmla="*/ 1403588 w 1403588"/>
              <a:gd name="connsiteY2" fmla="*/ 524925 h 553395"/>
              <a:gd name="connsiteX3" fmla="*/ 127640 w 1403588"/>
              <a:gd name="connsiteY3" fmla="*/ 553395 h 553395"/>
              <a:gd name="connsiteX4" fmla="*/ 0 w 1403588"/>
              <a:gd name="connsiteY4" fmla="*/ 152758 h 553395"/>
              <a:gd name="connsiteX0" fmla="*/ 0 w 1403588"/>
              <a:gd name="connsiteY0" fmla="*/ 76379 h 477016"/>
              <a:gd name="connsiteX1" fmla="*/ 489188 w 1403588"/>
              <a:gd name="connsiteY1" fmla="*/ 0 h 477016"/>
              <a:gd name="connsiteX2" fmla="*/ 1403588 w 1403588"/>
              <a:gd name="connsiteY2" fmla="*/ 448546 h 477016"/>
              <a:gd name="connsiteX3" fmla="*/ 127640 w 1403588"/>
              <a:gd name="connsiteY3" fmla="*/ 477016 h 477016"/>
              <a:gd name="connsiteX4" fmla="*/ 0 w 1403588"/>
              <a:gd name="connsiteY4" fmla="*/ 76379 h 477016"/>
              <a:gd name="connsiteX0" fmla="*/ 0 w 565388"/>
              <a:gd name="connsiteY0" fmla="*/ 76379 h 477016"/>
              <a:gd name="connsiteX1" fmla="*/ 489188 w 565388"/>
              <a:gd name="connsiteY1" fmla="*/ 0 h 477016"/>
              <a:gd name="connsiteX2" fmla="*/ 565388 w 565388"/>
              <a:gd name="connsiteY2" fmla="*/ 268014 h 477016"/>
              <a:gd name="connsiteX3" fmla="*/ 127640 w 565388"/>
              <a:gd name="connsiteY3" fmla="*/ 477016 h 477016"/>
              <a:gd name="connsiteX4" fmla="*/ 0 w 565388"/>
              <a:gd name="connsiteY4" fmla="*/ 76379 h 47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388" h="477016">
                <a:moveTo>
                  <a:pt x="0" y="76379"/>
                </a:moveTo>
                <a:lnTo>
                  <a:pt x="489188" y="0"/>
                </a:lnTo>
                <a:lnTo>
                  <a:pt x="565388" y="268014"/>
                </a:lnTo>
                <a:lnTo>
                  <a:pt x="127640" y="477016"/>
                </a:lnTo>
                <a:lnTo>
                  <a:pt x="0" y="76379"/>
                </a:lnTo>
                <a:close/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9512" y="1484784"/>
            <a:ext cx="3828292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家賃　　</a:t>
            </a:r>
            <a:r>
              <a:rPr kumimoji="1" lang="en-US" altLang="ja-JP" sz="2000" dirty="0"/>
              <a:t>62,000</a:t>
            </a:r>
            <a:r>
              <a:rPr kumimoji="1" lang="ja-JP" altLang="en-US" sz="2000" dirty="0"/>
              <a:t>円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管理費込</a:t>
            </a:r>
            <a:r>
              <a:rPr kumimoji="1" lang="en-US" altLang="ja-JP" sz="2000" dirty="0"/>
              <a:t>)</a:t>
            </a:r>
          </a:p>
          <a:p>
            <a:r>
              <a:rPr lang="ja-JP" altLang="en-US" sz="2000" dirty="0"/>
              <a:t>固都税　</a:t>
            </a:r>
            <a:r>
              <a:rPr lang="en-US" altLang="ja-JP" sz="2000" dirty="0"/>
              <a:t>48,000</a:t>
            </a:r>
            <a:r>
              <a:rPr lang="ja-JP" altLang="en-US" sz="2000" dirty="0"/>
              <a:t>円</a:t>
            </a:r>
            <a:r>
              <a:rPr lang="en-US" altLang="ja-JP" sz="2000" dirty="0"/>
              <a:t>÷12 = 4,000</a:t>
            </a:r>
            <a:r>
              <a:rPr lang="ja-JP" altLang="en-US" sz="2000" dirty="0"/>
              <a:t>円</a:t>
            </a:r>
            <a:r>
              <a:rPr lang="en-US" altLang="ja-JP" sz="1050" dirty="0"/>
              <a:t>※</a:t>
            </a:r>
            <a:endParaRPr kumimoji="1" lang="en-US" altLang="ja-JP" sz="1050" dirty="0"/>
          </a:p>
          <a:p>
            <a:r>
              <a:rPr lang="ja-JP" altLang="en-US" sz="2000" dirty="0"/>
              <a:t>管理費　   　</a:t>
            </a:r>
            <a:r>
              <a:rPr lang="en-US" altLang="ja-JP" sz="2000" dirty="0"/>
              <a:t>6,200</a:t>
            </a:r>
            <a:r>
              <a:rPr lang="ja-JP" altLang="en-US" sz="2000" dirty="0"/>
              <a:t>円</a:t>
            </a:r>
            <a:endParaRPr lang="en-US" altLang="ja-JP" sz="2000" dirty="0"/>
          </a:p>
          <a:p>
            <a:r>
              <a:rPr lang="ja-JP" altLang="en-US" sz="2000" dirty="0"/>
              <a:t>修繕積立金 </a:t>
            </a:r>
            <a:r>
              <a:rPr lang="en-US" altLang="ja-JP" sz="2000" dirty="0"/>
              <a:t>3,380</a:t>
            </a:r>
            <a:r>
              <a:rPr lang="ja-JP" altLang="en-US" sz="2000" dirty="0"/>
              <a:t>円</a:t>
            </a:r>
            <a:endParaRPr lang="en-US" altLang="ja-JP" sz="2000" dirty="0"/>
          </a:p>
          <a:p>
            <a:endParaRPr kumimoji="1" lang="en-US" altLang="ja-JP" sz="2000" dirty="0"/>
          </a:p>
          <a:p>
            <a:r>
              <a:rPr lang="ja-JP" altLang="en-US" sz="2000" dirty="0"/>
              <a:t>物件価格　　</a:t>
            </a:r>
            <a:r>
              <a:rPr lang="en-US" altLang="ja-JP" sz="2000" dirty="0"/>
              <a:t>1230</a:t>
            </a:r>
            <a:r>
              <a:rPr lang="ja-JP" altLang="en-US" sz="2000" dirty="0"/>
              <a:t>万</a:t>
            </a:r>
            <a:endParaRPr lang="en-US" altLang="ja-JP" sz="2000" dirty="0"/>
          </a:p>
          <a:p>
            <a:r>
              <a:rPr lang="ja-JP" altLang="en-US" sz="2000" dirty="0"/>
              <a:t>仲介手数料　</a:t>
            </a:r>
            <a:r>
              <a:rPr lang="en-US" altLang="ja-JP" sz="2000" dirty="0"/>
              <a:t>0</a:t>
            </a:r>
            <a:r>
              <a:rPr lang="ja-JP" altLang="en-US" sz="2000" dirty="0"/>
              <a:t>万</a:t>
            </a:r>
            <a:r>
              <a:rPr lang="en-US" altLang="ja-JP" sz="1200" dirty="0"/>
              <a:t>(</a:t>
            </a:r>
            <a:r>
              <a:rPr lang="ja-JP" altLang="en-US" sz="1200" dirty="0"/>
              <a:t>業者が売主のため</a:t>
            </a:r>
            <a:r>
              <a:rPr lang="en-US" altLang="ja-JP" sz="1200" dirty="0"/>
              <a:t>)</a:t>
            </a:r>
          </a:p>
          <a:p>
            <a:r>
              <a:rPr lang="ja-JP" altLang="en-US" sz="2000" dirty="0"/>
              <a:t>登記手数料　</a:t>
            </a:r>
            <a:r>
              <a:rPr lang="en-US" altLang="ja-JP" sz="2000" dirty="0"/>
              <a:t>20</a:t>
            </a:r>
            <a:r>
              <a:rPr lang="ja-JP" altLang="en-US" sz="2000" dirty="0"/>
              <a:t>万</a:t>
            </a:r>
            <a:endParaRPr lang="en-US" altLang="ja-JP" sz="2000" dirty="0"/>
          </a:p>
          <a:p>
            <a:r>
              <a:rPr lang="ja-JP" altLang="en-US" sz="2000" dirty="0"/>
              <a:t>不動産取得税　</a:t>
            </a:r>
            <a:r>
              <a:rPr lang="en-US" altLang="ja-JP" sz="2000" dirty="0"/>
              <a:t>10</a:t>
            </a:r>
            <a:r>
              <a:rPr lang="ja-JP" altLang="en-US" sz="2000" dirty="0"/>
              <a:t>万</a:t>
            </a:r>
            <a:endParaRPr lang="en-US" altLang="ja-JP" sz="2000" dirty="0"/>
          </a:p>
          <a:p>
            <a:r>
              <a:rPr lang="ja-JP" altLang="en-US" sz="2000" dirty="0"/>
              <a:t>印紙等</a:t>
            </a:r>
            <a:r>
              <a:rPr lang="en-US" altLang="ja-JP" sz="2000" dirty="0"/>
              <a:t>(</a:t>
            </a:r>
            <a:r>
              <a:rPr lang="ja-JP" altLang="en-US" sz="2000" dirty="0"/>
              <a:t>公租公課</a:t>
            </a:r>
            <a:r>
              <a:rPr lang="en-US" altLang="ja-JP" sz="2000" dirty="0"/>
              <a:t>)</a:t>
            </a:r>
            <a:r>
              <a:rPr lang="ja-JP" altLang="en-US" sz="2000" dirty="0"/>
              <a:t>　</a:t>
            </a:r>
            <a:r>
              <a:rPr lang="en-US" altLang="ja-JP" sz="2000" dirty="0"/>
              <a:t>2</a:t>
            </a:r>
            <a:r>
              <a:rPr lang="ja-JP" altLang="en-US" sz="2000" dirty="0"/>
              <a:t>万</a:t>
            </a:r>
            <a:endParaRPr lang="en-US" altLang="ja-JP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9687" y="541129"/>
            <a:ext cx="840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賃貸サイトのホームズで</a:t>
            </a:r>
            <a:r>
              <a:rPr lang="ja-JP" altLang="en-US" sz="2000" dirty="0"/>
              <a:t>相場を確認したところ、相場は</a:t>
            </a:r>
            <a:r>
              <a:rPr lang="en-US" altLang="ja-JP" sz="2000" dirty="0"/>
              <a:t>65,000</a:t>
            </a:r>
            <a:r>
              <a:rPr lang="ja-JP" altLang="en-US" sz="2000" dirty="0"/>
              <a:t>円程度と推定。</a:t>
            </a:r>
            <a:endParaRPr lang="en-US" altLang="ja-JP" sz="2000" dirty="0"/>
          </a:p>
          <a:p>
            <a:r>
              <a:rPr lang="ja-JP" altLang="en-US" sz="2000" dirty="0"/>
              <a:t>将来の家賃下落を見越し、</a:t>
            </a:r>
            <a:r>
              <a:rPr lang="en-US" altLang="ja-JP" sz="2000" dirty="0"/>
              <a:t>30</a:t>
            </a:r>
            <a:r>
              <a:rPr lang="ja-JP" altLang="en-US" sz="2000" dirty="0"/>
              <a:t>年間の平均家賃を</a:t>
            </a:r>
            <a:r>
              <a:rPr lang="en-US" altLang="ja-JP" sz="2000" dirty="0">
                <a:solidFill>
                  <a:srgbClr val="FF0000"/>
                </a:solidFill>
              </a:rPr>
              <a:t>62,000</a:t>
            </a:r>
            <a:r>
              <a:rPr lang="ja-JP" altLang="en-US" sz="2000" dirty="0">
                <a:solidFill>
                  <a:srgbClr val="FF0000"/>
                </a:solidFill>
              </a:rPr>
              <a:t>円と仮定</a:t>
            </a:r>
            <a:r>
              <a:rPr lang="ja-JP" altLang="en-US" sz="2000" dirty="0"/>
              <a:t>しました。</a:t>
            </a:r>
            <a:endParaRPr kumimoji="1" lang="en-US" altLang="ja-JP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0"/>
            <a:ext cx="3982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賃料と</a:t>
            </a:r>
            <a:r>
              <a:rPr lang="ja-JP" altLang="en-US" sz="3200" dirty="0"/>
              <a:t>利回り</a:t>
            </a:r>
            <a:r>
              <a:rPr kumimoji="1" lang="ja-JP" altLang="en-US" sz="3200" dirty="0"/>
              <a:t>について</a:t>
            </a:r>
          </a:p>
        </p:txBody>
      </p:sp>
      <p:sp>
        <p:nvSpPr>
          <p:cNvPr id="8" name="二等辺三角形 7"/>
          <p:cNvSpPr/>
          <p:nvPr/>
        </p:nvSpPr>
        <p:spPr>
          <a:xfrm flipV="1">
            <a:off x="827584" y="4725144"/>
            <a:ext cx="1440160" cy="14401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07504" y="4941168"/>
            <a:ext cx="3960440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月額収支</a:t>
            </a:r>
            <a:endParaRPr lang="en-US" altLang="ja-JP" dirty="0"/>
          </a:p>
          <a:p>
            <a:r>
              <a:rPr lang="en-US" altLang="ja-JP" dirty="0"/>
              <a:t>62,000-4,000-6,200-3,380=48,420</a:t>
            </a:r>
            <a:r>
              <a:rPr lang="ja-JP" altLang="en-US" dirty="0"/>
              <a:t>円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実利回り</a:t>
            </a:r>
            <a:endParaRPr lang="en-US" altLang="ja-JP" dirty="0"/>
          </a:p>
          <a:p>
            <a:r>
              <a:rPr lang="en-US" altLang="ja-JP" dirty="0"/>
              <a:t>48,420×12÷10,000÷(1230+20+10+2)</a:t>
            </a:r>
          </a:p>
          <a:p>
            <a:r>
              <a:rPr lang="en-US" altLang="ja-JP" dirty="0"/>
              <a:t>=</a:t>
            </a:r>
            <a:r>
              <a:rPr lang="en-US" altLang="ja-JP" dirty="0">
                <a:solidFill>
                  <a:srgbClr val="FF0000"/>
                </a:solidFill>
              </a:rPr>
              <a:t>4.60%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627784" y="4687252"/>
            <a:ext cx="112723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dirty="0"/>
              <a:t>※</a:t>
            </a:r>
            <a:r>
              <a:rPr lang="ja-JP" altLang="en-US" sz="1050" dirty="0"/>
              <a:t>固都税は推定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27984" y="2276872"/>
            <a:ext cx="4487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融資額</a:t>
            </a:r>
            <a:r>
              <a:rPr lang="en-US" altLang="ja-JP" dirty="0"/>
              <a:t>123</a:t>
            </a:r>
            <a:r>
              <a:rPr kumimoji="1" lang="en-US" altLang="ja-JP" dirty="0"/>
              <a:t>0</a:t>
            </a:r>
            <a:r>
              <a:rPr kumimoji="1" lang="ja-JP" altLang="en-US" dirty="0"/>
              <a:t>万の場合の月返済額</a:t>
            </a:r>
            <a:r>
              <a:rPr kumimoji="1" lang="en-US" altLang="ja-JP" dirty="0"/>
              <a:t>(</a:t>
            </a:r>
            <a:r>
              <a:rPr kumimoji="1" lang="ja-JP" altLang="en-US" dirty="0"/>
              <a:t>元利均等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5364088" y="2636912"/>
          <a:ext cx="2232248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1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1.2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30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40,890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二等辺三角形 13"/>
          <p:cNvSpPr/>
          <p:nvPr/>
        </p:nvSpPr>
        <p:spPr>
          <a:xfrm flipV="1">
            <a:off x="5940152" y="3429000"/>
            <a:ext cx="1440160" cy="14401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11960" y="3573016"/>
            <a:ext cx="4842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毎月</a:t>
            </a:r>
            <a:r>
              <a:rPr kumimoji="1" lang="en-US" altLang="ja-JP" dirty="0"/>
              <a:t>48,420</a:t>
            </a:r>
            <a:r>
              <a:rPr kumimoji="1" lang="ja-JP" altLang="en-US" dirty="0"/>
              <a:t>－</a:t>
            </a:r>
            <a:r>
              <a:rPr kumimoji="1" lang="en-US" altLang="ja-JP" dirty="0"/>
              <a:t>40,890=</a:t>
            </a:r>
            <a:r>
              <a:rPr kumimoji="1" lang="en-US" altLang="ja-JP" dirty="0">
                <a:solidFill>
                  <a:srgbClr val="FF0000"/>
                </a:solidFill>
              </a:rPr>
              <a:t>7,530</a:t>
            </a:r>
            <a:r>
              <a:rPr kumimoji="1" lang="ja-JP" altLang="en-US" dirty="0">
                <a:solidFill>
                  <a:srgbClr val="FF0000"/>
                </a:solidFill>
              </a:rPr>
              <a:t>円</a:t>
            </a:r>
            <a:r>
              <a:rPr kumimoji="1" lang="ja-JP" altLang="en-US" dirty="0"/>
              <a:t>のキャッシュフロー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355976" y="436510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/>
              <a:t>4</a:t>
            </a:r>
            <a:r>
              <a:rPr lang="ja-JP" altLang="en-US" dirty="0"/>
              <a:t>年に</a:t>
            </a:r>
            <a:r>
              <a:rPr lang="en-US" altLang="ja-JP" dirty="0"/>
              <a:t>1</a:t>
            </a:r>
            <a:r>
              <a:rPr lang="ja-JP" altLang="en-US" dirty="0"/>
              <a:t>回入れ替わりが発生し、家賃が</a:t>
            </a:r>
            <a:r>
              <a:rPr lang="en-US" altLang="ja-JP" dirty="0"/>
              <a:t>2</a:t>
            </a:r>
            <a:r>
              <a:rPr lang="ja-JP" altLang="en-US" dirty="0"/>
              <a:t>ヶ月入らないと仮定すると、</a:t>
            </a:r>
            <a:endParaRPr lang="en-US" altLang="ja-JP" dirty="0"/>
          </a:p>
          <a:p>
            <a:r>
              <a:rPr lang="en-US" altLang="ja-JP" dirty="0"/>
              <a:t>62,000</a:t>
            </a:r>
            <a:r>
              <a:rPr lang="ja-JP" altLang="en-US" dirty="0"/>
              <a:t>*</a:t>
            </a:r>
            <a:r>
              <a:rPr lang="en-US" altLang="ja-JP" dirty="0"/>
              <a:t>46</a:t>
            </a:r>
            <a:r>
              <a:rPr lang="ja-JP" altLang="en-US" dirty="0"/>
              <a:t>－</a:t>
            </a:r>
            <a:r>
              <a:rPr lang="en-US" altLang="ja-JP" dirty="0"/>
              <a:t>(4,000+6,200+3,380+40,890)</a:t>
            </a:r>
            <a:r>
              <a:rPr lang="ja-JP" altLang="en-US" dirty="0"/>
              <a:t>*</a:t>
            </a:r>
            <a:r>
              <a:rPr lang="en-US" altLang="ja-JP" dirty="0"/>
              <a:t>48</a:t>
            </a:r>
          </a:p>
          <a:p>
            <a:r>
              <a:rPr lang="en-US" altLang="ja-JP" dirty="0"/>
              <a:t>=</a:t>
            </a:r>
            <a:r>
              <a:rPr lang="en-US" altLang="ja-JP" dirty="0">
                <a:solidFill>
                  <a:srgbClr val="FF0000"/>
                </a:solidFill>
              </a:rPr>
              <a:t>237,000</a:t>
            </a:r>
            <a:r>
              <a:rPr lang="ja-JP" altLang="en-US" dirty="0">
                <a:solidFill>
                  <a:srgbClr val="FF0000"/>
                </a:solidFill>
              </a:rPr>
              <a:t>円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のキャッシュフローがあり、</a:t>
            </a:r>
            <a:endParaRPr lang="en-US" altLang="ja-JP" dirty="0"/>
          </a:p>
          <a:p>
            <a:r>
              <a:rPr lang="ja-JP" altLang="en-US" dirty="0"/>
              <a:t>仲介手数料、エアコン等の設備更新も十分</a:t>
            </a:r>
            <a:endParaRPr lang="en-US" altLang="ja-JP" dirty="0"/>
          </a:p>
          <a:p>
            <a:r>
              <a:rPr lang="ja-JP" altLang="en-US" dirty="0"/>
              <a:t>可能と考えております。</a:t>
            </a:r>
            <a:endParaRPr lang="en-US" altLang="ja-JP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32040" y="1628800"/>
            <a:ext cx="3082895" cy="369332"/>
          </a:xfrm>
          <a:prstGeom prst="rect">
            <a:avLst/>
          </a:prstGeom>
          <a:noFill/>
          <a:ln w="22225" cmpd="dbl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希望融資額は</a:t>
            </a:r>
            <a:r>
              <a:rPr kumimoji="1" lang="en-US" altLang="ja-JP" dirty="0">
                <a:solidFill>
                  <a:srgbClr val="FF0000"/>
                </a:solidFill>
              </a:rPr>
              <a:t>1230</a:t>
            </a:r>
            <a:r>
              <a:rPr kumimoji="1" lang="ja-JP" altLang="en-US" dirty="0">
                <a:solidFill>
                  <a:srgbClr val="FF0000"/>
                </a:solidFill>
              </a:rPr>
              <a:t>万円</a:t>
            </a:r>
            <a:r>
              <a:rPr kumimoji="1" lang="ja-JP" altLang="en-US" dirty="0"/>
              <a:t>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241</Words>
  <Application>Microsoft Office PowerPoint</Application>
  <PresentationFormat>画面に合わせる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miyapom_miyapom</dc:creator>
  <cp:lastModifiedBy>みや ぽん</cp:lastModifiedBy>
  <cp:revision>112</cp:revision>
  <dcterms:created xsi:type="dcterms:W3CDTF">2015-05-23T01:20:34Z</dcterms:created>
  <dcterms:modified xsi:type="dcterms:W3CDTF">2020-06-21T22:19:54Z</dcterms:modified>
</cp:coreProperties>
</file>